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56"/>
  </p:notesMasterIdLst>
  <p:handoutMasterIdLst>
    <p:handoutMasterId r:id="rId57"/>
  </p:handoutMasterIdLst>
  <p:sldIdLst>
    <p:sldId id="257" r:id="rId5"/>
    <p:sldId id="258" r:id="rId6"/>
    <p:sldId id="259" r:id="rId7"/>
    <p:sldId id="260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262" r:id="rId51"/>
    <p:sldId id="263" r:id="rId52"/>
    <p:sldId id="309" r:id="rId53"/>
    <p:sldId id="264" r:id="rId54"/>
    <p:sldId id="265" r:id="rId55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257"/>
            <p14:sldId id="258"/>
            <p14:sldId id="259"/>
            <p14:sldId id="260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262"/>
            <p14:sldId id="263"/>
            <p14:sldId id="309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9" autoAdjust="0"/>
    <p:restoredTop sz="94249" autoAdjust="0"/>
  </p:normalViewPr>
  <p:slideViewPr>
    <p:cSldViewPr snapToGrid="0">
      <p:cViewPr varScale="1">
        <p:scale>
          <a:sx n="81" d="100"/>
          <a:sy n="81" d="100"/>
        </p:scale>
        <p:origin x="739" y="53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7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2884E60-9935-4C94-C83F-8A17E29F92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864" y="50215"/>
            <a:ext cx="1472133" cy="1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FC5C-89B3-91B4-DDDF-8061B1B39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55302-5D4A-37B8-AB30-349CD13927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08BD9-AC63-2D50-3B12-FBC0E860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4762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565178-4E2E-92E2-03AB-296C334921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270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6537B-1220-BFD8-2AEA-74EE880403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941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2FF7B-3D38-87EF-79B8-141215463E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941" y="-2786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28F42-C4BB-5CCC-D37C-2FD6EBCA05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72B7E-8446-C266-C188-6F26B42EE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3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90AB1-350E-8302-6236-A81641023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5A9F8-B4CB-884F-BB69-658179636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47D7A-CB0C-0E87-02A2-46AE102DCC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21437" y="75543"/>
            <a:ext cx="1470560" cy="13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AE6E-66E6-0CBA-0535-F1CCF409B9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69447-BE09-A312-A5E4-D814D1507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4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88DC6-2D85-73C6-311B-D8A082496E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C3883-F038-23D4-CBA3-04C862509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39C9D-F543-7E39-E1A1-67A1187E7C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16058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DB65F-FE40-D9F7-738B-AE427EA54D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1176" y="-24446"/>
            <a:ext cx="1140823" cy="11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D02F6-DCF7-DAE9-85B9-9944F944B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4D3AD-E4A5-21C8-8BDB-5FBA46C3F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0366" y="1"/>
            <a:ext cx="1101634" cy="11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678C3-56FB-0508-5AED-AC1CEF948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C1D59-3DB1-49A4-7834-D463A1612B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1FD8D-A7D1-E632-498D-A2DEBD80C6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73967" y="-84512"/>
            <a:ext cx="1487553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83A5E-8B19-310B-8AE5-29459F822C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0216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3B8D9-BACD-B1A6-EFCF-E4175989D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68" y="1"/>
            <a:ext cx="1152941" cy="1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61A15-FF3E-D475-68D5-CEA211DFF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6172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1E25A-8699-3AD3-4EBB-7E4469BBD5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5316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8B768-EAD6-3CC0-C557-D8E57DA6B6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0792-A42D-30B8-6682-4417A44B76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188720" cy="12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3A347-BE8E-B62F-9E30-DC6F03276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2540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CF1D4-4F14-1861-0384-12994591C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1CA2F-924E-AE11-12BB-ABBEC20B85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8200" y="44964"/>
            <a:ext cx="1193800" cy="1108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9AD8-8822-D85D-0707-FBEEC8E087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4124" y="3960"/>
            <a:ext cx="1194765" cy="11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0F3F0-0B2A-30F2-5108-FBA2B74842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4514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84D95-A3AF-8F02-0DE3-9E8837F3AA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914400" y="6324600"/>
            <a:ext cx="9042400" cy="25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7554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9812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914400" y="6324600"/>
            <a:ext cx="9042400" cy="25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69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E0CE-D09D-13D8-9868-3B5B197D0F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9183" y="62243"/>
            <a:ext cx="1262817" cy="11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C693C5-DD98-AC19-3152-F9560029DF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2264" y="28577"/>
            <a:ext cx="1194920" cy="1109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7948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FBDFD6-79DA-D6BE-0448-96C8DCC17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47948"/>
            <a:ext cx="1194920" cy="1109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F7E10-430C-4E25-987A-D9E8ADAA77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370A5-1740-3ABE-F0A5-C7BCD001E4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  <p:sldLayoutId id="2147483759" r:id="rId42"/>
    <p:sldLayoutId id="2147483760" r:id="rId4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00" y="3562815"/>
            <a:ext cx="6769100" cy="17526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Week 9: SQL (Part 1)</a:t>
            </a:r>
            <a:endParaRPr lang="en-US" dirty="0"/>
          </a:p>
        </p:txBody>
      </p:sp>
      <p:sp>
        <p:nvSpPr>
          <p:cNvPr id="5" name="Text Box 6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3913188" y="2241361"/>
            <a:ext cx="67548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800" dirty="0"/>
              <a:t>Database Systems</a:t>
            </a:r>
          </a:p>
          <a:p>
            <a:r>
              <a:rPr lang="en-US" sz="1400"/>
              <a:t>AICT005-4-1-Database Systems (version1)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2729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Definition Commands</a:t>
            </a:r>
          </a:p>
        </p:txBody>
      </p:sp>
      <p:sp>
        <p:nvSpPr>
          <p:cNvPr id="39219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Examine simple database model and database tables that will form basis for many SQL examples</a:t>
            </a:r>
          </a:p>
          <a:p>
            <a:r>
              <a:rPr lang="en-US"/>
              <a:t>Understand data environment</a:t>
            </a:r>
          </a:p>
        </p:txBody>
      </p:sp>
    </p:spTree>
    <p:extLst>
      <p:ext uri="{BB962C8B-B14F-4D97-AF65-F5344CB8AC3E}">
        <p14:creationId xmlns:p14="http://schemas.microsoft.com/office/powerpoint/2010/main" val="1929903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Database Model</a:t>
            </a:r>
          </a:p>
        </p:txBody>
      </p:sp>
      <p:pic>
        <p:nvPicPr>
          <p:cNvPr id="393227" name="Picture 11" descr="Fig07-0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1639888"/>
            <a:ext cx="6858000" cy="445611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554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Database Model (continued)</a:t>
            </a:r>
          </a:p>
        </p:txBody>
      </p:sp>
      <p:pic>
        <p:nvPicPr>
          <p:cNvPr id="549893" name="Picture 5" descr="Fig07-0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0" y="1600200"/>
            <a:ext cx="5715000" cy="46561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457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the Database</a:t>
            </a:r>
          </a:p>
        </p:txBody>
      </p:sp>
      <p:sp>
        <p:nvSpPr>
          <p:cNvPr id="39731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Following two tasks must be completed:</a:t>
            </a:r>
          </a:p>
          <a:p>
            <a:pPr lvl="1">
              <a:lnSpc>
                <a:spcPct val="90000"/>
              </a:lnSpc>
            </a:pPr>
            <a:r>
              <a:rPr lang="en-US"/>
              <a:t>Create database structure </a:t>
            </a:r>
          </a:p>
          <a:p>
            <a:pPr lvl="1">
              <a:lnSpc>
                <a:spcPct val="90000"/>
              </a:lnSpc>
            </a:pPr>
            <a:r>
              <a:rPr lang="en-US"/>
              <a:t>Create tables that will hold end-user data</a:t>
            </a:r>
          </a:p>
          <a:p>
            <a:pPr>
              <a:lnSpc>
                <a:spcPct val="90000"/>
              </a:lnSpc>
            </a:pPr>
            <a:r>
              <a:rPr lang="en-US"/>
              <a:t>First task:</a:t>
            </a:r>
          </a:p>
          <a:p>
            <a:pPr lvl="1">
              <a:lnSpc>
                <a:spcPct val="90000"/>
              </a:lnSpc>
            </a:pPr>
            <a:r>
              <a:rPr lang="en-US"/>
              <a:t>RDBMS creates physical files that will hold database</a:t>
            </a:r>
          </a:p>
          <a:p>
            <a:pPr lvl="1">
              <a:lnSpc>
                <a:spcPct val="90000"/>
              </a:lnSpc>
            </a:pPr>
            <a:r>
              <a:rPr lang="en-US"/>
              <a:t>Tends to differ substantially from one RDBMS to another</a:t>
            </a:r>
          </a:p>
        </p:txBody>
      </p:sp>
    </p:spTree>
    <p:extLst>
      <p:ext uri="{BB962C8B-B14F-4D97-AF65-F5344CB8AC3E}">
        <p14:creationId xmlns:p14="http://schemas.microsoft.com/office/powerpoint/2010/main" val="1931156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Database Schema</a:t>
            </a:r>
          </a:p>
        </p:txBody>
      </p:sp>
      <p:sp>
        <p:nvSpPr>
          <p:cNvPr id="398341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484587"/>
            <a:ext cx="7772400" cy="4114800"/>
          </a:xfrm>
        </p:spPr>
        <p:txBody>
          <a:bodyPr/>
          <a:lstStyle/>
          <a:p>
            <a:r>
              <a:rPr lang="en-US" dirty="0"/>
              <a:t>Authentication</a:t>
            </a:r>
            <a:r>
              <a:rPr lang="en-US" sz="2600" dirty="0"/>
              <a:t> </a:t>
            </a:r>
          </a:p>
          <a:p>
            <a:pPr lvl="1"/>
            <a:r>
              <a:rPr lang="en-US" dirty="0"/>
              <a:t>Process through which DBMS verifies that only registered users are able to access database</a:t>
            </a:r>
          </a:p>
          <a:p>
            <a:pPr lvl="1"/>
            <a:r>
              <a:rPr lang="en-US" dirty="0"/>
              <a:t>Log on to RDBMS using user ID and password created by database administrator</a:t>
            </a:r>
          </a:p>
          <a:p>
            <a:r>
              <a:rPr lang="en-US" dirty="0"/>
              <a:t>Schema</a:t>
            </a:r>
          </a:p>
          <a:p>
            <a:pPr lvl="1"/>
            <a:r>
              <a:rPr lang="en-US" dirty="0"/>
              <a:t>Group of database objects—such as tables and indexes—that are related to each other</a:t>
            </a:r>
          </a:p>
        </p:txBody>
      </p:sp>
    </p:spTree>
    <p:extLst>
      <p:ext uri="{BB962C8B-B14F-4D97-AF65-F5344CB8AC3E}">
        <p14:creationId xmlns:p14="http://schemas.microsoft.com/office/powerpoint/2010/main" val="1562085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</a:t>
            </a:r>
          </a:p>
        </p:txBody>
      </p:sp>
      <p:sp>
        <p:nvSpPr>
          <p:cNvPr id="39936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 type selection is usually dictated by nature of data and by intended use</a:t>
            </a:r>
          </a:p>
          <a:p>
            <a:r>
              <a:rPr lang="en-US"/>
              <a:t>Pay close attention to expected use of attributes for sorting and data retrieval purposes</a:t>
            </a:r>
          </a:p>
        </p:txBody>
      </p:sp>
    </p:spTree>
    <p:extLst>
      <p:ext uri="{BB962C8B-B14F-4D97-AF65-F5344CB8AC3E}">
        <p14:creationId xmlns:p14="http://schemas.microsoft.com/office/powerpoint/2010/main" val="1363253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 (continued)</a:t>
            </a:r>
          </a:p>
        </p:txBody>
      </p:sp>
      <p:pic>
        <p:nvPicPr>
          <p:cNvPr id="402457" name="Picture 25" descr="Tbl07-0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1571625"/>
            <a:ext cx="6781800" cy="46307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811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Table Structures</a:t>
            </a:r>
          </a:p>
        </p:txBody>
      </p:sp>
      <p:sp>
        <p:nvSpPr>
          <p:cNvPr id="404487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one line per column (attribute) definition</a:t>
            </a:r>
          </a:p>
          <a:p>
            <a:r>
              <a:rPr lang="en-US"/>
              <a:t>Use spaces to line up attribute characteristics and constraints</a:t>
            </a:r>
          </a:p>
          <a:p>
            <a:r>
              <a:rPr lang="en-US"/>
              <a:t>Table and attribute names are capitalized</a:t>
            </a:r>
          </a:p>
          <a:p>
            <a:r>
              <a:rPr lang="en-US"/>
              <a:t>NOT NULL specification </a:t>
            </a:r>
          </a:p>
          <a:p>
            <a:r>
              <a:rPr lang="en-US"/>
              <a:t>UNIQUE specification </a:t>
            </a:r>
          </a:p>
        </p:txBody>
      </p:sp>
    </p:spTree>
    <p:extLst>
      <p:ext uri="{BB962C8B-B14F-4D97-AF65-F5344CB8AC3E}">
        <p14:creationId xmlns:p14="http://schemas.microsoft.com/office/powerpoint/2010/main" val="3194155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Table Structures (continued)</a:t>
            </a:r>
          </a:p>
        </p:txBody>
      </p:sp>
      <p:sp>
        <p:nvSpPr>
          <p:cNvPr id="559111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Primary key attributes contain both a NOT NULL and a UNIQUE specification</a:t>
            </a:r>
          </a:p>
          <a:p>
            <a:r>
              <a:rPr lang="en-US"/>
              <a:t>RDBMS will automatically enforce referential integrity for foreign keys</a:t>
            </a:r>
          </a:p>
          <a:p>
            <a:r>
              <a:rPr lang="en-US"/>
              <a:t>Command sequence ends with semicolon</a:t>
            </a:r>
          </a:p>
        </p:txBody>
      </p:sp>
    </p:spTree>
    <p:extLst>
      <p:ext uri="{BB962C8B-B14F-4D97-AF65-F5344CB8AC3E}">
        <p14:creationId xmlns:p14="http://schemas.microsoft.com/office/powerpoint/2010/main" val="2311852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Constraints</a:t>
            </a:r>
          </a:p>
        </p:txBody>
      </p:sp>
      <p:sp>
        <p:nvSpPr>
          <p:cNvPr id="53965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NOT NULL constraint </a:t>
            </a:r>
          </a:p>
          <a:p>
            <a:pPr lvl="1"/>
            <a:r>
              <a:rPr lang="en-US" sz="2200"/>
              <a:t>Ensures that column does not accept nulls</a:t>
            </a:r>
          </a:p>
          <a:p>
            <a:r>
              <a:rPr lang="en-US" sz="2400"/>
              <a:t>UNIQUE constraint </a:t>
            </a:r>
          </a:p>
          <a:p>
            <a:pPr lvl="1"/>
            <a:r>
              <a:rPr lang="en-US" sz="2200"/>
              <a:t>Ensures that all values in column are unique</a:t>
            </a:r>
          </a:p>
          <a:p>
            <a:r>
              <a:rPr lang="en-US" sz="2400"/>
              <a:t>DEFAULT constraint </a:t>
            </a:r>
          </a:p>
          <a:p>
            <a:pPr lvl="1"/>
            <a:r>
              <a:rPr lang="en-US" sz="2200"/>
              <a:t>Assigns value to attribute when a new row is added to table</a:t>
            </a:r>
          </a:p>
          <a:p>
            <a:r>
              <a:rPr lang="en-US" sz="2400"/>
              <a:t>CHECK constraint </a:t>
            </a:r>
          </a:p>
          <a:p>
            <a:pPr lvl="1"/>
            <a:r>
              <a:rPr lang="en-US" sz="2200"/>
              <a:t>Validates data when attribute value is entered</a:t>
            </a:r>
          </a:p>
        </p:txBody>
      </p:sp>
    </p:spTree>
    <p:extLst>
      <p:ext uri="{BB962C8B-B14F-4D97-AF65-F5344CB8AC3E}">
        <p14:creationId xmlns:p14="http://schemas.microsoft.com/office/powerpoint/2010/main" val="374474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3665" y="1697038"/>
            <a:ext cx="8229600" cy="4525962"/>
          </a:xfrm>
        </p:spPr>
        <p:txBody>
          <a:bodyPr/>
          <a:lstStyle/>
          <a:p>
            <a:r>
              <a:rPr lang="en-US" dirty="0"/>
              <a:t>Basic commands and functions of SQL</a:t>
            </a:r>
          </a:p>
          <a:p>
            <a:r>
              <a:rPr lang="en-US" dirty="0"/>
              <a:t>SQL for data administration </a:t>
            </a:r>
          </a:p>
          <a:p>
            <a:r>
              <a:rPr lang="en-US" dirty="0"/>
              <a:t>SQL for data manipulation </a:t>
            </a:r>
          </a:p>
          <a:p>
            <a:r>
              <a:rPr lang="en-US" dirty="0"/>
              <a:t>SQL to query a database</a:t>
            </a:r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1867" y="346114"/>
            <a:ext cx="58464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Topic &amp; Structure of The Lesson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270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Manipulation Commands</a:t>
            </a:r>
          </a:p>
        </p:txBody>
      </p:sp>
      <p:sp>
        <p:nvSpPr>
          <p:cNvPr id="40960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Adding table rows</a:t>
            </a:r>
          </a:p>
          <a:p>
            <a:pPr>
              <a:lnSpc>
                <a:spcPct val="90000"/>
              </a:lnSpc>
            </a:pPr>
            <a:r>
              <a:rPr lang="en-US"/>
              <a:t>Saving table changes</a:t>
            </a:r>
          </a:p>
          <a:p>
            <a:pPr>
              <a:lnSpc>
                <a:spcPct val="90000"/>
              </a:lnSpc>
            </a:pPr>
            <a:r>
              <a:rPr lang="en-US"/>
              <a:t>Listing table rows</a:t>
            </a:r>
          </a:p>
          <a:p>
            <a:pPr>
              <a:lnSpc>
                <a:spcPct val="90000"/>
              </a:lnSpc>
            </a:pPr>
            <a:r>
              <a:rPr lang="en-US"/>
              <a:t>Updating table rows</a:t>
            </a:r>
          </a:p>
          <a:p>
            <a:pPr>
              <a:lnSpc>
                <a:spcPct val="90000"/>
              </a:lnSpc>
            </a:pPr>
            <a:r>
              <a:rPr lang="en-US"/>
              <a:t>Restoring table contents</a:t>
            </a:r>
          </a:p>
          <a:p>
            <a:pPr>
              <a:lnSpc>
                <a:spcPct val="90000"/>
              </a:lnSpc>
            </a:pPr>
            <a:r>
              <a:rPr lang="en-US"/>
              <a:t>Deleting table rows</a:t>
            </a:r>
          </a:p>
          <a:p>
            <a:pPr>
              <a:lnSpc>
                <a:spcPct val="90000"/>
              </a:lnSpc>
            </a:pPr>
            <a:r>
              <a:rPr lang="en-US"/>
              <a:t>Inserting table rows with a select subquery</a:t>
            </a:r>
          </a:p>
        </p:txBody>
      </p:sp>
    </p:spTree>
    <p:extLst>
      <p:ext uri="{BB962C8B-B14F-4D97-AF65-F5344CB8AC3E}">
        <p14:creationId xmlns:p14="http://schemas.microsoft.com/office/powerpoint/2010/main" val="4000727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Table Rows</a:t>
            </a:r>
          </a:p>
        </p:txBody>
      </p:sp>
      <p:sp>
        <p:nvSpPr>
          <p:cNvPr id="561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INSERT </a:t>
            </a:r>
          </a:p>
          <a:p>
            <a:pPr lvl="1"/>
            <a:r>
              <a:rPr lang="en-US"/>
              <a:t>Used to enter data into table</a:t>
            </a:r>
          </a:p>
          <a:p>
            <a:pPr lvl="1"/>
            <a:r>
              <a:rPr lang="en-US"/>
              <a:t>Syntax: </a:t>
            </a:r>
          </a:p>
          <a:p>
            <a:pPr lvl="2"/>
            <a:r>
              <a:rPr lang="en-US"/>
              <a:t>INSERT INTO </a:t>
            </a:r>
            <a:r>
              <a:rPr lang="en-US" i="1"/>
              <a:t>columnname</a:t>
            </a:r>
            <a:br>
              <a:rPr lang="en-US"/>
            </a:br>
            <a:r>
              <a:rPr lang="en-US"/>
              <a:t>VALUES (</a:t>
            </a:r>
            <a:r>
              <a:rPr lang="en-US" i="1"/>
              <a:t>value1, value2, … , valuen</a:t>
            </a:r>
            <a:r>
              <a:rPr lang="en-US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40438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Table Rows (continued)</a:t>
            </a:r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600"/>
              <a:t>When entering values, notice that:</a:t>
            </a:r>
          </a:p>
          <a:p>
            <a:pPr lvl="1"/>
            <a:r>
              <a:rPr lang="en-US" sz="2400"/>
              <a:t>Row contents are entered between parentheses</a:t>
            </a:r>
          </a:p>
          <a:p>
            <a:pPr lvl="1"/>
            <a:r>
              <a:rPr lang="en-US" sz="2400"/>
              <a:t>Character and date values are entered between apostrophes</a:t>
            </a:r>
          </a:p>
          <a:p>
            <a:pPr lvl="1"/>
            <a:r>
              <a:rPr lang="en-US" sz="2400"/>
              <a:t>Numerical entries are not enclosed in apostrophes</a:t>
            </a:r>
          </a:p>
          <a:p>
            <a:pPr lvl="1"/>
            <a:r>
              <a:rPr lang="en-US" sz="2400"/>
              <a:t>Attribute entries are separated by commas</a:t>
            </a:r>
          </a:p>
          <a:p>
            <a:pPr lvl="1"/>
            <a:r>
              <a:rPr lang="en-US" sz="2400"/>
              <a:t>A value is required for each column</a:t>
            </a:r>
          </a:p>
          <a:p>
            <a:r>
              <a:rPr lang="en-US" sz="2600"/>
              <a:t>Use NULL for unknown values</a:t>
            </a:r>
          </a:p>
        </p:txBody>
      </p:sp>
    </p:spTree>
    <p:extLst>
      <p:ext uri="{BB962C8B-B14F-4D97-AF65-F5344CB8AC3E}">
        <p14:creationId xmlns:p14="http://schemas.microsoft.com/office/powerpoint/2010/main" val="4279635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Saving Table Changes</a:t>
            </a:r>
          </a:p>
        </p:txBody>
      </p:sp>
      <p:sp>
        <p:nvSpPr>
          <p:cNvPr id="415749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752600"/>
            <a:ext cx="7772400" cy="4114800"/>
          </a:xfrm>
        </p:spPr>
        <p:txBody>
          <a:bodyPr/>
          <a:lstStyle/>
          <a:p>
            <a:r>
              <a:rPr lang="en-US" sz="2600"/>
              <a:t>Changes made to table contents are not physically saved on disk until, one of the following occurs:</a:t>
            </a:r>
          </a:p>
          <a:p>
            <a:pPr lvl="1"/>
            <a:r>
              <a:rPr lang="en-US" sz="2400"/>
              <a:t>Database is closed</a:t>
            </a:r>
          </a:p>
          <a:p>
            <a:pPr lvl="1"/>
            <a:r>
              <a:rPr lang="en-US" sz="2400"/>
              <a:t>Program is closed</a:t>
            </a:r>
          </a:p>
          <a:p>
            <a:pPr lvl="1"/>
            <a:r>
              <a:rPr lang="en-US" sz="2400"/>
              <a:t>COMMIT command is used</a:t>
            </a:r>
          </a:p>
          <a:p>
            <a:r>
              <a:rPr lang="en-US" sz="2600"/>
              <a:t>Syntax:</a:t>
            </a:r>
          </a:p>
          <a:p>
            <a:pPr lvl="1"/>
            <a:r>
              <a:rPr lang="en-US" sz="2400"/>
              <a:t>COMMIT [WORK];</a:t>
            </a:r>
          </a:p>
          <a:p>
            <a:r>
              <a:rPr lang="en-US" sz="2600"/>
              <a:t>Will permanently save any changes made to any table in the database</a:t>
            </a:r>
          </a:p>
        </p:txBody>
      </p:sp>
    </p:spTree>
    <p:extLst>
      <p:ext uri="{BB962C8B-B14F-4D97-AF65-F5344CB8AC3E}">
        <p14:creationId xmlns:p14="http://schemas.microsoft.com/office/powerpoint/2010/main" val="803388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Listing Table Rows</a:t>
            </a:r>
          </a:p>
        </p:txBody>
      </p:sp>
      <p:sp>
        <p:nvSpPr>
          <p:cNvPr id="416773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676400"/>
            <a:ext cx="7772400" cy="4114800"/>
          </a:xfrm>
        </p:spPr>
        <p:txBody>
          <a:bodyPr/>
          <a:lstStyle/>
          <a:p>
            <a:r>
              <a:rPr lang="en-US"/>
              <a:t>SELECT </a:t>
            </a:r>
          </a:p>
          <a:p>
            <a:pPr lvl="1"/>
            <a:r>
              <a:rPr lang="en-US"/>
              <a:t>Used to list contents of table</a:t>
            </a:r>
          </a:p>
          <a:p>
            <a:pPr lvl="1"/>
            <a:r>
              <a:rPr lang="en-US"/>
              <a:t>Syntax: </a:t>
            </a:r>
          </a:p>
          <a:p>
            <a:pPr lvl="2"/>
            <a:r>
              <a:rPr lang="en-US"/>
              <a:t>SELECT </a:t>
            </a:r>
            <a:r>
              <a:rPr lang="en-US" i="1"/>
              <a:t>columnlist</a:t>
            </a:r>
            <a:br>
              <a:rPr lang="en-US"/>
            </a:br>
            <a:r>
              <a:rPr lang="en-US"/>
              <a:t>FROM </a:t>
            </a:r>
            <a:r>
              <a:rPr lang="en-US" i="1"/>
              <a:t>tablename</a:t>
            </a:r>
            <a:r>
              <a:rPr lang="en-US"/>
              <a:t>;</a:t>
            </a:r>
            <a:endParaRPr lang="en-US" i="1"/>
          </a:p>
          <a:p>
            <a:r>
              <a:rPr lang="en-US" i="1"/>
              <a:t>Columnlist</a:t>
            </a:r>
            <a:r>
              <a:rPr lang="en-US"/>
              <a:t> represents one or more attributes, separated by commas</a:t>
            </a:r>
          </a:p>
          <a:p>
            <a:r>
              <a:rPr lang="en-US"/>
              <a:t>Asterisk can be used as wildcard character to list all attributes</a:t>
            </a:r>
          </a:p>
        </p:txBody>
      </p:sp>
    </p:spTree>
    <p:extLst>
      <p:ext uri="{BB962C8B-B14F-4D97-AF65-F5344CB8AC3E}">
        <p14:creationId xmlns:p14="http://schemas.microsoft.com/office/powerpoint/2010/main" val="2748755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Listing Table Rows (continued)</a:t>
            </a:r>
          </a:p>
        </p:txBody>
      </p:sp>
      <p:pic>
        <p:nvPicPr>
          <p:cNvPr id="410636" name="Picture 12" descr="Fig07-0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1905001"/>
            <a:ext cx="7772400" cy="38211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36105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Updating Table Rows</a:t>
            </a:r>
          </a:p>
        </p:txBody>
      </p:sp>
      <p:sp>
        <p:nvSpPr>
          <p:cNvPr id="41984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UPDATE </a:t>
            </a:r>
          </a:p>
          <a:p>
            <a:pPr lvl="1"/>
            <a:r>
              <a:rPr lang="en-US"/>
              <a:t>Modify data in a table</a:t>
            </a:r>
          </a:p>
          <a:p>
            <a:pPr lvl="1"/>
            <a:r>
              <a:rPr lang="en-US"/>
              <a:t>Syntax:</a:t>
            </a:r>
          </a:p>
          <a:p>
            <a:pPr lvl="2"/>
            <a:r>
              <a:rPr lang="en-US"/>
              <a:t>UPDATE </a:t>
            </a:r>
            <a:r>
              <a:rPr lang="en-US" i="1"/>
              <a:t>tablename</a:t>
            </a:r>
            <a:br>
              <a:rPr lang="en-US"/>
            </a:br>
            <a:r>
              <a:rPr lang="en-US"/>
              <a:t>SET </a:t>
            </a:r>
            <a:r>
              <a:rPr lang="en-US" i="1"/>
              <a:t>columnname</a:t>
            </a:r>
            <a:r>
              <a:rPr lang="en-US"/>
              <a:t> = </a:t>
            </a:r>
            <a:r>
              <a:rPr lang="en-US" i="1"/>
              <a:t>expression</a:t>
            </a:r>
            <a:r>
              <a:rPr lang="en-US"/>
              <a:t> [, </a:t>
            </a:r>
            <a:r>
              <a:rPr lang="en-US" i="1"/>
              <a:t>columname</a:t>
            </a:r>
            <a:r>
              <a:rPr lang="en-US"/>
              <a:t> = </a:t>
            </a:r>
            <a:r>
              <a:rPr lang="en-US" i="1"/>
              <a:t>expression</a:t>
            </a:r>
            <a:r>
              <a:rPr lang="en-US"/>
              <a:t>]</a:t>
            </a:r>
            <a:br>
              <a:rPr lang="en-US"/>
            </a:br>
            <a:r>
              <a:rPr lang="en-US"/>
              <a:t>[WHERE </a:t>
            </a:r>
            <a:r>
              <a:rPr lang="en-US" i="1"/>
              <a:t>conditionlist</a:t>
            </a:r>
            <a:r>
              <a:rPr lang="en-US"/>
              <a:t>];</a:t>
            </a:r>
          </a:p>
          <a:p>
            <a:r>
              <a:rPr lang="en-US"/>
              <a:t>If more than one attribute is to be updated in row, separate corrections with commas</a:t>
            </a:r>
          </a:p>
        </p:txBody>
      </p:sp>
    </p:spTree>
    <p:extLst>
      <p:ext uri="{BB962C8B-B14F-4D97-AF65-F5344CB8AC3E}">
        <p14:creationId xmlns:p14="http://schemas.microsoft.com/office/powerpoint/2010/main" val="1699094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Restoring Table Contents</a:t>
            </a:r>
          </a:p>
        </p:txBody>
      </p:sp>
      <p:sp>
        <p:nvSpPr>
          <p:cNvPr id="420869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752600"/>
            <a:ext cx="7772400" cy="4114800"/>
          </a:xfrm>
        </p:spPr>
        <p:txBody>
          <a:bodyPr/>
          <a:lstStyle/>
          <a:p>
            <a:r>
              <a:rPr lang="en-US" sz="2600"/>
              <a:t>ROLLBACK</a:t>
            </a:r>
          </a:p>
          <a:p>
            <a:pPr lvl="1"/>
            <a:r>
              <a:rPr lang="en-US" sz="2400"/>
              <a:t>Used to restore database to its previous condition</a:t>
            </a:r>
          </a:p>
          <a:p>
            <a:pPr lvl="1"/>
            <a:r>
              <a:rPr lang="en-US" sz="2400"/>
              <a:t>Only applicable if COMMIT command has not been used to permanently store changes in database</a:t>
            </a:r>
          </a:p>
          <a:p>
            <a:r>
              <a:rPr lang="en-US" sz="2600"/>
              <a:t>Syntax:</a:t>
            </a:r>
          </a:p>
          <a:p>
            <a:pPr lvl="1"/>
            <a:r>
              <a:rPr lang="en-US" sz="2400"/>
              <a:t>ROLLBACK;</a:t>
            </a:r>
          </a:p>
          <a:p>
            <a:r>
              <a:rPr lang="en-US" sz="2600"/>
              <a:t>COMMIT and ROLLBACK only work with data manipulation commands that are used to add, modify, or delete table rows</a:t>
            </a:r>
          </a:p>
        </p:txBody>
      </p:sp>
    </p:spTree>
    <p:extLst>
      <p:ext uri="{BB962C8B-B14F-4D97-AF65-F5344CB8AC3E}">
        <p14:creationId xmlns:p14="http://schemas.microsoft.com/office/powerpoint/2010/main" val="1777520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Deleting Table Rows</a:t>
            </a:r>
          </a:p>
        </p:txBody>
      </p:sp>
      <p:sp>
        <p:nvSpPr>
          <p:cNvPr id="421895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DELETE </a:t>
            </a:r>
          </a:p>
          <a:p>
            <a:pPr lvl="1"/>
            <a:r>
              <a:rPr lang="en-US"/>
              <a:t>Deletes a table row</a:t>
            </a:r>
          </a:p>
          <a:p>
            <a:pPr lvl="1"/>
            <a:r>
              <a:rPr lang="en-US"/>
              <a:t>Syntax:</a:t>
            </a:r>
          </a:p>
          <a:p>
            <a:pPr lvl="2"/>
            <a:r>
              <a:rPr lang="en-US"/>
              <a:t>DELETE FROM </a:t>
            </a:r>
            <a:r>
              <a:rPr lang="en-US" i="1"/>
              <a:t>tablename</a:t>
            </a:r>
            <a:br>
              <a:rPr lang="en-US"/>
            </a:br>
            <a:r>
              <a:rPr lang="en-US"/>
              <a:t>[WHERE </a:t>
            </a:r>
            <a:r>
              <a:rPr lang="en-US" i="1"/>
              <a:t>conditionlist</a:t>
            </a:r>
            <a:r>
              <a:rPr lang="en-US"/>
              <a:t> ];</a:t>
            </a:r>
          </a:p>
          <a:p>
            <a:r>
              <a:rPr lang="en-US"/>
              <a:t>WHERE condition is optional</a:t>
            </a:r>
          </a:p>
          <a:p>
            <a:r>
              <a:rPr lang="en-US"/>
              <a:t>If WHERE condition is not specified, all rows from specified table will be deleted</a:t>
            </a:r>
          </a:p>
        </p:txBody>
      </p:sp>
    </p:spTree>
    <p:extLst>
      <p:ext uri="{BB962C8B-B14F-4D97-AF65-F5344CB8AC3E}">
        <p14:creationId xmlns:p14="http://schemas.microsoft.com/office/powerpoint/2010/main" val="1889900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Inserting Table Rows with a </a:t>
            </a:r>
            <a:br>
              <a:rPr lang="en-US"/>
            </a:br>
            <a:r>
              <a:rPr lang="en-US"/>
              <a:t>Select Subquery</a:t>
            </a:r>
          </a:p>
        </p:txBody>
      </p:sp>
      <p:sp>
        <p:nvSpPr>
          <p:cNvPr id="422919" name="Rectangle 7"/>
          <p:cNvSpPr>
            <a:spLocks noGrp="1" noChangeArrowheads="1"/>
          </p:cNvSpPr>
          <p:nvPr>
            <p:ph idx="1"/>
          </p:nvPr>
        </p:nvSpPr>
        <p:spPr>
          <a:xfrm>
            <a:off x="2209800" y="1752600"/>
            <a:ext cx="7772400" cy="4114800"/>
          </a:xfrm>
        </p:spPr>
        <p:txBody>
          <a:bodyPr/>
          <a:lstStyle/>
          <a:p>
            <a:r>
              <a:rPr lang="en-US"/>
              <a:t>INSERT</a:t>
            </a:r>
          </a:p>
          <a:p>
            <a:pPr lvl="1"/>
            <a:r>
              <a:rPr lang="en-US"/>
              <a:t>Inserts multiple rows from another table (source)</a:t>
            </a:r>
          </a:p>
          <a:p>
            <a:pPr lvl="1"/>
            <a:r>
              <a:rPr lang="en-US"/>
              <a:t>Uses SELECT subquery</a:t>
            </a:r>
          </a:p>
          <a:p>
            <a:pPr lvl="2"/>
            <a:r>
              <a:rPr lang="en-US"/>
              <a:t>Query that is embedded (or nested) inside another query</a:t>
            </a:r>
          </a:p>
          <a:p>
            <a:pPr lvl="2"/>
            <a:r>
              <a:rPr lang="en-US"/>
              <a:t>Executed first</a:t>
            </a:r>
          </a:p>
          <a:p>
            <a:pPr lvl="1"/>
            <a:r>
              <a:rPr lang="en-US"/>
              <a:t>Syntax:</a:t>
            </a:r>
          </a:p>
          <a:p>
            <a:pPr lvl="2"/>
            <a:r>
              <a:rPr lang="en-US"/>
              <a:t>INSERT INTO </a:t>
            </a:r>
            <a:r>
              <a:rPr lang="en-US" i="1"/>
              <a:t>tablename</a:t>
            </a:r>
            <a:r>
              <a:rPr lang="en-US"/>
              <a:t> SELECT </a:t>
            </a:r>
            <a:r>
              <a:rPr lang="en-US" i="1"/>
              <a:t>columnlist</a:t>
            </a:r>
            <a:r>
              <a:rPr lang="en-US"/>
              <a:t> FROM </a:t>
            </a:r>
            <a:r>
              <a:rPr lang="en-US" i="1"/>
              <a:t>tablename</a:t>
            </a:r>
            <a:r>
              <a:rPr lang="en-US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37897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At the end of this topic, You should be able to</a:t>
            </a:r>
          </a:p>
          <a:p>
            <a:pPr lvl="1"/>
            <a:r>
              <a:rPr lang="en-US" dirty="0"/>
              <a:t>Write basic commands and functions of SQL(DDL &amp; DML)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211536" y="350198"/>
            <a:ext cx="38363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212812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Selecting Rows with </a:t>
            </a:r>
            <a:br>
              <a:rPr lang="en-US"/>
            </a:br>
            <a:r>
              <a:rPr lang="en-US"/>
              <a:t>Conditional Restrictions</a:t>
            </a:r>
          </a:p>
        </p:txBody>
      </p:sp>
      <p:sp>
        <p:nvSpPr>
          <p:cNvPr id="42496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Select partial table contents by placing restrictions on rows to be included in output</a:t>
            </a:r>
          </a:p>
          <a:p>
            <a:pPr lvl="1"/>
            <a:r>
              <a:rPr lang="en-US"/>
              <a:t>Add conditional restrictions to SELECT statement, using WHERE clause</a:t>
            </a:r>
          </a:p>
          <a:p>
            <a:r>
              <a:rPr lang="en-US"/>
              <a:t>Syntax:</a:t>
            </a:r>
          </a:p>
          <a:p>
            <a:pPr lvl="1"/>
            <a:r>
              <a:rPr lang="en-US"/>
              <a:t>SELECT </a:t>
            </a:r>
            <a:r>
              <a:rPr lang="en-US" i="1"/>
              <a:t>columnlist</a:t>
            </a:r>
            <a:br>
              <a:rPr lang="en-US"/>
            </a:br>
            <a:r>
              <a:rPr lang="en-US"/>
              <a:t>FROM </a:t>
            </a:r>
            <a:r>
              <a:rPr lang="en-US" i="1"/>
              <a:t>tablelist</a:t>
            </a:r>
            <a:br>
              <a:rPr lang="en-US"/>
            </a:br>
            <a:r>
              <a:rPr lang="en-US"/>
              <a:t>[ WHERE </a:t>
            </a:r>
            <a:r>
              <a:rPr lang="en-US" i="1"/>
              <a:t>conditionlist</a:t>
            </a:r>
            <a:r>
              <a:rPr lang="en-US"/>
              <a:t> ] ;</a:t>
            </a:r>
          </a:p>
        </p:txBody>
      </p:sp>
    </p:spTree>
    <p:extLst>
      <p:ext uri="{BB962C8B-B14F-4D97-AF65-F5344CB8AC3E}">
        <p14:creationId xmlns:p14="http://schemas.microsoft.com/office/powerpoint/2010/main" val="1189173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Selecting Rows with </a:t>
            </a:r>
            <a:br>
              <a:rPr lang="en-US"/>
            </a:br>
            <a:r>
              <a:rPr lang="en-US"/>
              <a:t>Conditional Restrictions (continued)</a:t>
            </a:r>
          </a:p>
        </p:txBody>
      </p:sp>
      <p:pic>
        <p:nvPicPr>
          <p:cNvPr id="425995" name="Picture 11" descr="Fig07-0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57600" y="2286000"/>
            <a:ext cx="5029200" cy="23495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3364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52400"/>
            <a:ext cx="7772400" cy="1143000"/>
          </a:xfrm>
        </p:spPr>
        <p:txBody>
          <a:bodyPr/>
          <a:lstStyle/>
          <a:p>
            <a:r>
              <a:rPr lang="en-US"/>
              <a:t>Selecting Rows with </a:t>
            </a:r>
            <a:br>
              <a:rPr lang="en-US"/>
            </a:br>
            <a:r>
              <a:rPr lang="en-US"/>
              <a:t>Conditional Restrictions (continued)</a:t>
            </a:r>
          </a:p>
        </p:txBody>
      </p:sp>
      <p:pic>
        <p:nvPicPr>
          <p:cNvPr id="428043" name="Picture 11" descr="Fig07-0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33801" y="1371600"/>
            <a:ext cx="4830763" cy="4876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19545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Selecting Rows with </a:t>
            </a:r>
            <a:br>
              <a:rPr lang="en-US"/>
            </a:br>
            <a:r>
              <a:rPr lang="en-US"/>
              <a:t>Conditional Restrictions (continued)</a:t>
            </a:r>
          </a:p>
        </p:txBody>
      </p:sp>
      <p:pic>
        <p:nvPicPr>
          <p:cNvPr id="430091" name="Picture 11" descr="Tbl07-0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9000" y="1981201"/>
            <a:ext cx="5486400" cy="32813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300350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Selecting Rows with </a:t>
            </a:r>
            <a:br>
              <a:rPr lang="en-US"/>
            </a:br>
            <a:r>
              <a:rPr lang="en-US"/>
              <a:t>Conditional Restrictions (continued)</a:t>
            </a:r>
          </a:p>
        </p:txBody>
      </p:sp>
      <p:pic>
        <p:nvPicPr>
          <p:cNvPr id="432139" name="Picture 11" descr="Fig07-0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57600" y="1981201"/>
            <a:ext cx="4953000" cy="37369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48116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Selecting Rows with </a:t>
            </a:r>
            <a:br>
              <a:rPr lang="en-US"/>
            </a:br>
            <a:r>
              <a:rPr lang="en-US"/>
              <a:t>Conditional Restrictions (continued)</a:t>
            </a:r>
          </a:p>
        </p:txBody>
      </p:sp>
      <p:pic>
        <p:nvPicPr>
          <p:cNvPr id="434187" name="Picture 11" descr="Fig07-0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5200" y="2238375"/>
            <a:ext cx="5029200" cy="27368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783862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Selecting Rows with </a:t>
            </a:r>
            <a:br>
              <a:rPr lang="en-US"/>
            </a:br>
            <a:r>
              <a:rPr lang="en-US"/>
              <a:t>Conditional Restrictions (continued)</a:t>
            </a:r>
          </a:p>
        </p:txBody>
      </p:sp>
      <p:pic>
        <p:nvPicPr>
          <p:cNvPr id="436235" name="Picture 11" descr="Fig07-0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9000" y="2209801"/>
            <a:ext cx="5334000" cy="25304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01327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Selecting Rows with </a:t>
            </a:r>
            <a:br>
              <a:rPr lang="en-US"/>
            </a:br>
            <a:r>
              <a:rPr lang="en-US"/>
              <a:t>Conditional Restrictions (continued)</a:t>
            </a:r>
          </a:p>
        </p:txBody>
      </p:sp>
      <p:pic>
        <p:nvPicPr>
          <p:cNvPr id="440331" name="Picture 11" descr="Fig07-09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9000" y="2209800"/>
            <a:ext cx="5334000" cy="28638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034797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Selecting Rows with </a:t>
            </a:r>
            <a:br>
              <a:rPr lang="en-US"/>
            </a:br>
            <a:r>
              <a:rPr lang="en-US"/>
              <a:t>Conditional Restrictions (continued)</a:t>
            </a:r>
          </a:p>
        </p:txBody>
      </p:sp>
      <p:pic>
        <p:nvPicPr>
          <p:cNvPr id="442379" name="Picture 11" descr="Fig07-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33800" y="1905001"/>
            <a:ext cx="4572000" cy="43799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371735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Selecting Rows with </a:t>
            </a:r>
            <a:br>
              <a:rPr lang="en-US"/>
            </a:br>
            <a:r>
              <a:rPr lang="en-US"/>
              <a:t>Conditional Restrictions (continued)</a:t>
            </a:r>
          </a:p>
        </p:txBody>
      </p:sp>
      <p:pic>
        <p:nvPicPr>
          <p:cNvPr id="444427" name="Picture 11" descr="Fig07-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33800" y="1752600"/>
            <a:ext cx="4800600" cy="4521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13785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0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2000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Create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Insert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Update 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Delete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Select</a:t>
            </a:r>
          </a:p>
          <a:p>
            <a:pPr lvl="1"/>
            <a:endParaRPr lang="en-US" altLang="en-US" sz="1600" b="1" dirty="0">
              <a:latin typeface="Century Gothic" panose="020B0502020202020204" pitchFamily="34" charset="0"/>
            </a:endParaRPr>
          </a:p>
          <a:p>
            <a:endParaRPr lang="en-US" altLang="en-US" sz="2000" b="1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16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Arithmetic Operators: </a:t>
            </a:r>
            <a:br>
              <a:rPr lang="en-US"/>
            </a:br>
            <a:r>
              <a:rPr lang="en-US"/>
              <a:t>The Rule of Precedence</a:t>
            </a:r>
          </a:p>
        </p:txBody>
      </p:sp>
      <p:sp>
        <p:nvSpPr>
          <p:cNvPr id="44544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Perform operations within parentheses</a:t>
            </a:r>
          </a:p>
          <a:p>
            <a:r>
              <a:rPr lang="en-US"/>
              <a:t>Perform power operations</a:t>
            </a:r>
          </a:p>
          <a:p>
            <a:r>
              <a:rPr lang="en-US"/>
              <a:t>Perform multiplications and divisions</a:t>
            </a:r>
          </a:p>
          <a:p>
            <a:r>
              <a:rPr lang="en-US"/>
              <a:t>Perform additions and subtractions</a:t>
            </a:r>
          </a:p>
        </p:txBody>
      </p:sp>
    </p:spTree>
    <p:extLst>
      <p:ext uri="{BB962C8B-B14F-4D97-AF65-F5344CB8AC3E}">
        <p14:creationId xmlns:p14="http://schemas.microsoft.com/office/powerpoint/2010/main" val="132668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Arithmetic Operators: </a:t>
            </a:r>
            <a:br>
              <a:rPr lang="en-US"/>
            </a:br>
            <a:r>
              <a:rPr lang="en-US"/>
              <a:t>The Rule of Precedence (continued)</a:t>
            </a:r>
          </a:p>
        </p:txBody>
      </p:sp>
      <p:pic>
        <p:nvPicPr>
          <p:cNvPr id="552965" name="Picture 5" descr="Tbl07-0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0" y="1752601"/>
            <a:ext cx="5410200" cy="38322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360947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Operators:</a:t>
            </a:r>
            <a:br>
              <a:rPr lang="en-US"/>
            </a:br>
            <a:r>
              <a:rPr lang="en-US"/>
              <a:t>AND, OR, and NOT</a:t>
            </a:r>
          </a:p>
        </p:txBody>
      </p:sp>
      <p:pic>
        <p:nvPicPr>
          <p:cNvPr id="449547" name="Picture 11" descr="Fig07-1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9000" y="2133600"/>
            <a:ext cx="5334000" cy="30162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202969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Operators:</a:t>
            </a:r>
            <a:br>
              <a:rPr lang="en-US"/>
            </a:br>
            <a:r>
              <a:rPr lang="en-US"/>
              <a:t>AND, OR, and NOT (continued)</a:t>
            </a:r>
          </a:p>
        </p:txBody>
      </p:sp>
      <p:pic>
        <p:nvPicPr>
          <p:cNvPr id="450571" name="Picture 11" descr="Fig07-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600" y="2057400"/>
            <a:ext cx="5410200" cy="3060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011006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Operators:</a:t>
            </a:r>
            <a:br>
              <a:rPr lang="en-US"/>
            </a:br>
            <a:r>
              <a:rPr lang="en-US"/>
              <a:t>AND, OR, and NOT (continued)</a:t>
            </a:r>
          </a:p>
        </p:txBody>
      </p:sp>
      <p:pic>
        <p:nvPicPr>
          <p:cNvPr id="453643" name="Picture 11" descr="Fig07-1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5200" y="1981201"/>
            <a:ext cx="5029200" cy="32162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885744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Special Operators</a:t>
            </a:r>
          </a:p>
        </p:txBody>
      </p:sp>
      <p:sp>
        <p:nvSpPr>
          <p:cNvPr id="45568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BETWEEN</a:t>
            </a:r>
          </a:p>
          <a:p>
            <a:pPr lvl="1"/>
            <a:r>
              <a:rPr lang="en-US"/>
              <a:t>Used to check whether attribute value is within a range</a:t>
            </a:r>
          </a:p>
          <a:p>
            <a:r>
              <a:rPr lang="en-US"/>
              <a:t>IS NULL</a:t>
            </a:r>
          </a:p>
          <a:p>
            <a:pPr lvl="1"/>
            <a:r>
              <a:rPr lang="en-US"/>
              <a:t>Used to check whether attribute value is null</a:t>
            </a:r>
          </a:p>
          <a:p>
            <a:r>
              <a:rPr lang="en-US"/>
              <a:t>LIKE</a:t>
            </a:r>
          </a:p>
          <a:p>
            <a:pPr lvl="1"/>
            <a:r>
              <a:rPr lang="en-US"/>
              <a:t>Used to check whether attribute value matches given string pattern</a:t>
            </a:r>
          </a:p>
        </p:txBody>
      </p:sp>
    </p:spTree>
    <p:extLst>
      <p:ext uri="{BB962C8B-B14F-4D97-AF65-F5344CB8AC3E}">
        <p14:creationId xmlns:p14="http://schemas.microsoft.com/office/powerpoint/2010/main" val="733036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Special Operators (continued)</a:t>
            </a:r>
          </a:p>
        </p:txBody>
      </p:sp>
      <p:sp>
        <p:nvSpPr>
          <p:cNvPr id="56013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</a:t>
            </a:r>
          </a:p>
          <a:p>
            <a:pPr lvl="1"/>
            <a:r>
              <a:rPr lang="en-US"/>
              <a:t>Used to check whether attribute value matches any value within a value list</a:t>
            </a:r>
          </a:p>
          <a:p>
            <a:r>
              <a:rPr lang="en-US"/>
              <a:t>EXISTS</a:t>
            </a:r>
          </a:p>
          <a:p>
            <a:pPr lvl="1"/>
            <a:r>
              <a:rPr lang="en-US"/>
              <a:t>Used to check if subquery returns any rows</a:t>
            </a:r>
          </a:p>
        </p:txBody>
      </p:sp>
    </p:spTree>
    <p:extLst>
      <p:ext uri="{BB962C8B-B14F-4D97-AF65-F5344CB8AC3E}">
        <p14:creationId xmlns:p14="http://schemas.microsoft.com/office/powerpoint/2010/main" val="1173446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difference between DDL &amp; DML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/>
              <a:t>Quick Review Question</a:t>
            </a:r>
          </a:p>
        </p:txBody>
      </p:sp>
    </p:spTree>
    <p:extLst>
      <p:ext uri="{BB962C8B-B14F-4D97-AF65-F5344CB8AC3E}">
        <p14:creationId xmlns:p14="http://schemas.microsoft.com/office/powerpoint/2010/main" val="1110200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functions fit into two broad categories:</a:t>
            </a:r>
          </a:p>
          <a:p>
            <a:pPr lvl="1"/>
            <a:r>
              <a:rPr lang="en-US" dirty="0"/>
              <a:t>Data definition language</a:t>
            </a:r>
          </a:p>
          <a:p>
            <a:pPr lvl="2"/>
            <a:r>
              <a:rPr lang="en-US" dirty="0"/>
              <a:t>SQL includes commands to:</a:t>
            </a:r>
          </a:p>
          <a:p>
            <a:pPr lvl="3"/>
            <a:r>
              <a:rPr lang="en-US" dirty="0"/>
              <a:t>Create database objects, such as tables, indexes, and views</a:t>
            </a:r>
          </a:p>
          <a:p>
            <a:pPr lvl="3"/>
            <a:r>
              <a:rPr lang="en-US" dirty="0"/>
              <a:t>Define access rights to those database objects</a:t>
            </a:r>
          </a:p>
          <a:p>
            <a:pPr lvl="1"/>
            <a:r>
              <a:rPr lang="en-US" dirty="0"/>
              <a:t>Data manipulation language</a:t>
            </a:r>
          </a:p>
          <a:p>
            <a:pPr lvl="2"/>
            <a:r>
              <a:rPr lang="en-US" dirty="0"/>
              <a:t>Includes commands to insert, update, delete, and retrieve data within database tables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88465" y="411164"/>
            <a:ext cx="7690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36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36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366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DML commands allow you to add, modify, and delete rows from tables</a:t>
            </a:r>
          </a:p>
          <a:p>
            <a:r>
              <a:rPr lang="en-US" dirty="0"/>
              <a:t>The basic DML commands are SELECT, INSERT, UPDATE, DELETE, COMMIT, and ROLLBACK</a:t>
            </a:r>
          </a:p>
          <a:p>
            <a:r>
              <a:rPr lang="en-US" dirty="0"/>
              <a:t>INSERT command is used to add new rows to tables</a:t>
            </a:r>
          </a:p>
          <a:p>
            <a:r>
              <a:rPr lang="en-US" dirty="0"/>
              <a:t>SELECT statement is main data retrieval command in SQL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88465" y="411164"/>
            <a:ext cx="7690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36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36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4121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SQL</a:t>
            </a:r>
          </a:p>
        </p:txBody>
      </p:sp>
      <p:sp>
        <p:nvSpPr>
          <p:cNvPr id="386055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SQL functions fit into two broad categories:</a:t>
            </a:r>
          </a:p>
          <a:p>
            <a:pPr lvl="1"/>
            <a:r>
              <a:rPr lang="en-US"/>
              <a:t>Data definition language</a:t>
            </a:r>
          </a:p>
          <a:p>
            <a:pPr lvl="2"/>
            <a:r>
              <a:rPr lang="en-US"/>
              <a:t>SQL includes commands to:</a:t>
            </a:r>
          </a:p>
          <a:p>
            <a:pPr lvl="3"/>
            <a:r>
              <a:rPr lang="en-US"/>
              <a:t>Create database objects, such as tables, indexes, and views</a:t>
            </a:r>
          </a:p>
          <a:p>
            <a:pPr lvl="3"/>
            <a:r>
              <a:rPr lang="en-US"/>
              <a:t>Define access rights to those database objects</a:t>
            </a:r>
          </a:p>
          <a:p>
            <a:pPr lvl="1"/>
            <a:r>
              <a:rPr lang="en-US"/>
              <a:t>Data manipulation language</a:t>
            </a:r>
          </a:p>
          <a:p>
            <a:pPr lvl="2"/>
            <a:r>
              <a:rPr lang="en-US"/>
              <a:t>Includes commands to insert, update, delete, and retrieve data within database tables</a:t>
            </a:r>
          </a:p>
        </p:txBody>
      </p:sp>
    </p:spTree>
    <p:extLst>
      <p:ext uri="{BB962C8B-B14F-4D97-AF65-F5344CB8AC3E}">
        <p14:creationId xmlns:p14="http://schemas.microsoft.com/office/powerpoint/2010/main" val="3334399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7095" y="569139"/>
            <a:ext cx="5623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Question and Answer Session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114801" y="22860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9600" dirty="0">
                <a:ea typeface="新細明體" pitchFamily="18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4501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Advanced SQL</a:t>
            </a:r>
          </a:p>
          <a:p>
            <a:r>
              <a:rPr lang="en-US" dirty="0"/>
              <a:t>Aggregate functions</a:t>
            </a:r>
          </a:p>
          <a:p>
            <a:r>
              <a:rPr lang="en-US"/>
              <a:t>JOINS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848067" y="569139"/>
            <a:ext cx="45047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u="sng" dirty="0">
                <a:solidFill>
                  <a:srgbClr val="003366"/>
                </a:solidFill>
              </a:rPr>
              <a:t>What we will cover next</a:t>
            </a:r>
            <a:endParaRPr lang="en-US" altLang="en-US" u="sng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136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SQL (continued)</a:t>
            </a:r>
          </a:p>
        </p:txBody>
      </p:sp>
      <p:sp>
        <p:nvSpPr>
          <p:cNvPr id="558087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SQL is relatively easy to learn</a:t>
            </a:r>
          </a:p>
          <a:p>
            <a:r>
              <a:rPr lang="en-US"/>
              <a:t>Basic command set has vocabulary of less than 100 words</a:t>
            </a:r>
          </a:p>
          <a:p>
            <a:r>
              <a:rPr lang="en-US"/>
              <a:t>Nonprocedural language</a:t>
            </a:r>
          </a:p>
          <a:p>
            <a:r>
              <a:rPr lang="en-US"/>
              <a:t>American National Standards Institute (ANSI) prescribes a standard SQL</a:t>
            </a:r>
          </a:p>
          <a:p>
            <a:r>
              <a:rPr lang="en-US"/>
              <a:t>Several SQL dialects exist</a:t>
            </a:r>
          </a:p>
        </p:txBody>
      </p:sp>
    </p:spTree>
    <p:extLst>
      <p:ext uri="{BB962C8B-B14F-4D97-AF65-F5344CB8AC3E}">
        <p14:creationId xmlns:p14="http://schemas.microsoft.com/office/powerpoint/2010/main" val="2620658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SQL (continued)</a:t>
            </a:r>
          </a:p>
        </p:txBody>
      </p:sp>
      <p:pic>
        <p:nvPicPr>
          <p:cNvPr id="387086" name="Picture 14" descr="Tbl07-0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676401"/>
            <a:ext cx="8382000" cy="43275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064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SQL (continued)</a:t>
            </a:r>
          </a:p>
        </p:txBody>
      </p:sp>
      <p:pic>
        <p:nvPicPr>
          <p:cNvPr id="390155" name="Picture 11" descr="Tbl07-02a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905000"/>
            <a:ext cx="8458200" cy="30495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319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SQL (continued)</a:t>
            </a:r>
          </a:p>
        </p:txBody>
      </p:sp>
      <p:pic>
        <p:nvPicPr>
          <p:cNvPr id="548869" name="Picture 5" descr="Tbl07-02b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905000"/>
            <a:ext cx="7543800" cy="41719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538384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1614</TotalTime>
  <Pages>11</Pages>
  <Words>1476</Words>
  <Application>Microsoft Office PowerPoint</Application>
  <PresentationFormat>Widescreen</PresentationFormat>
  <Paragraphs>212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Century Gothic</vt:lpstr>
      <vt:lpstr>Montserrat</vt:lpstr>
      <vt:lpstr>PT Sans</vt:lpstr>
      <vt:lpstr>UCTI-Template-foundation-level</vt:lpstr>
      <vt:lpstr>Database Systems AICT005-4-1-Database Systems (version1)</vt:lpstr>
      <vt:lpstr>Topic &amp; Structure of The Lesson</vt:lpstr>
      <vt:lpstr>Learning Outcomes</vt:lpstr>
      <vt:lpstr>Key Terms You Must Be Able To Use</vt:lpstr>
      <vt:lpstr>Introduction to SQL</vt:lpstr>
      <vt:lpstr>Introduction to SQL (continued)</vt:lpstr>
      <vt:lpstr>Introduction to SQL (continued)</vt:lpstr>
      <vt:lpstr>Introduction to SQL (continued)</vt:lpstr>
      <vt:lpstr>Introduction to SQL (continued)</vt:lpstr>
      <vt:lpstr>Data Definition Commands</vt:lpstr>
      <vt:lpstr>The Database Model</vt:lpstr>
      <vt:lpstr>The Database Model (continued)</vt:lpstr>
      <vt:lpstr>Creating the Database</vt:lpstr>
      <vt:lpstr>The Database Schema</vt:lpstr>
      <vt:lpstr>Data Types</vt:lpstr>
      <vt:lpstr>Data Types (continued)</vt:lpstr>
      <vt:lpstr>Creating Table Structures</vt:lpstr>
      <vt:lpstr>Creating Table Structures (continued)</vt:lpstr>
      <vt:lpstr>SQL Constraints</vt:lpstr>
      <vt:lpstr>Data Manipulation Commands</vt:lpstr>
      <vt:lpstr>Adding Table Rows</vt:lpstr>
      <vt:lpstr>Adding Table Rows (continued)</vt:lpstr>
      <vt:lpstr>Saving Table Changes</vt:lpstr>
      <vt:lpstr>Listing Table Rows</vt:lpstr>
      <vt:lpstr>Listing Table Rows (continued)</vt:lpstr>
      <vt:lpstr>Updating Table Rows</vt:lpstr>
      <vt:lpstr>Restoring Table Contents</vt:lpstr>
      <vt:lpstr>Deleting Table Rows</vt:lpstr>
      <vt:lpstr>Inserting Table Rows with a  Select Subquery</vt:lpstr>
      <vt:lpstr>Selecting Rows with  Conditional Restrictions</vt:lpstr>
      <vt:lpstr>Selecting Rows with  Conditional Restrictions (continued)</vt:lpstr>
      <vt:lpstr>Selecting Rows with  Conditional Restrictions (continued)</vt:lpstr>
      <vt:lpstr>Selecting Rows with  Conditional Restrictions (continued)</vt:lpstr>
      <vt:lpstr>Selecting Rows with  Conditional Restrictions (continued)</vt:lpstr>
      <vt:lpstr>Selecting Rows with  Conditional Restrictions (continued)</vt:lpstr>
      <vt:lpstr>Selecting Rows with  Conditional Restrictions (continued)</vt:lpstr>
      <vt:lpstr>Selecting Rows with  Conditional Restrictions (continued)</vt:lpstr>
      <vt:lpstr>Selecting Rows with  Conditional Restrictions (continued)</vt:lpstr>
      <vt:lpstr>Selecting Rows with  Conditional Restrictions (continued)</vt:lpstr>
      <vt:lpstr>Arithmetic Operators:  The Rule of Precedence</vt:lpstr>
      <vt:lpstr>Arithmetic Operators:  The Rule of Precedence (continued)</vt:lpstr>
      <vt:lpstr>Logical Operators: AND, OR, and NOT</vt:lpstr>
      <vt:lpstr>Logical Operators: AND, OR, and NOT (continued)</vt:lpstr>
      <vt:lpstr>Logical Operators: AND, OR, and NOT (continued)</vt:lpstr>
      <vt:lpstr>Special Operators</vt:lpstr>
      <vt:lpstr>Special Operators (continued)</vt:lpstr>
      <vt:lpstr>Quick Review Question</vt:lpstr>
      <vt:lpstr>PowerPoint Presentation</vt:lpstr>
      <vt:lpstr>PowerPoint Presentation</vt:lpstr>
      <vt:lpstr>Question and Answer Session</vt:lpstr>
      <vt:lpstr>What we will cover next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Lai Chew Ping</cp:lastModifiedBy>
  <cp:revision>337</cp:revision>
  <cp:lastPrinted>2023-02-03T03:07:34Z</cp:lastPrinted>
  <dcterms:created xsi:type="dcterms:W3CDTF">2005-08-02T10:18:20Z</dcterms:created>
  <dcterms:modified xsi:type="dcterms:W3CDTF">2023-12-06T06:53:05Z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